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e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eo">
                <a:solidFill>
                  <a:schemeClr val="tx1">
                    <a:lumMod val="50000"/>
                    <a:lumOff val="50000"/>
                  </a:schemeClr>
                </a:solidFill>
              </a:rPr>
              <a:t>N-ro 45 La Vorto de Dio</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eo" sz="4400"/>
              <a:t>La Bona Novaĵo de la Anĝelo</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o" sz="4000">
                <a:solidFill>
                  <a:srgbClr val="FF0000"/>
                </a:solidFill>
              </a:rPr>
              <a:t>Hodiaŭa Kvizo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eo" sz="3600">
                <a:solidFill>
                  <a:schemeClr val="tx1">
                    <a:lumMod val="65000"/>
                    <a:lumOff val="35000"/>
                  </a:schemeClr>
                </a:solidFill>
              </a:rPr>
              <a:t>Kiu donis la novaĵon al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eo" sz="2800">
                <a:solidFill>
                  <a:schemeClr val="tx1">
                    <a:lumMod val="65000"/>
                    <a:lumOff val="35000"/>
                  </a:schemeClr>
                </a:solidFill>
              </a:rPr>
              <a:t>① </a:t>
            </a:r>
            <a:r xmlns:a="http://schemas.openxmlformats.org/drawingml/2006/main">
              <a:rPr altLang="ko-KR" dirty="0" lang="eo" sz="2800">
                <a:solidFill>
                  <a:schemeClr val="tx1">
                    <a:lumMod val="65000"/>
                    <a:lumOff val="35000"/>
                  </a:schemeClr>
                </a:solidFill>
              </a:rPr>
              <a:t>Satano</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eo" sz="2800">
                <a:solidFill>
                  <a:schemeClr val="tx1">
                    <a:lumMod val="65000"/>
                    <a:lumOff val="35000"/>
                  </a:schemeClr>
                </a:solidFill>
              </a:rPr>
              <a:t>② </a:t>
            </a:r>
            <a:r xmlns:a="http://schemas.openxmlformats.org/drawingml/2006/main">
              <a:rPr altLang="ko-KR" dirty="0" lang="eo" sz="2800">
                <a:solidFill>
                  <a:schemeClr val="tx1">
                    <a:lumMod val="65000"/>
                    <a:lumOff val="35000"/>
                  </a:schemeClr>
                </a:solidFill>
              </a:rPr>
              <a:t>La amiko de Maria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o" sz="2800">
                <a:solidFill>
                  <a:schemeClr val="tx1">
                    <a:lumMod val="65000"/>
                    <a:lumOff val="35000"/>
                  </a:schemeClr>
                </a:solidFill>
              </a:rPr>
              <a:t>③ </a:t>
            </a:r>
            <a:r xmlns:a="http://schemas.openxmlformats.org/drawingml/2006/main">
              <a:rPr altLang="ko-KR" dirty="0" lang="eo" sz="2800">
                <a:solidFill>
                  <a:schemeClr val="tx1">
                    <a:lumMod val="65000"/>
                    <a:lumOff val="35000"/>
                  </a:schemeClr>
                </a:solidFill>
              </a:rPr>
              <a:t>Anĝelo</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eo" sz="2800">
                <a:solidFill>
                  <a:schemeClr val="tx1">
                    <a:lumMod val="65000"/>
                    <a:lumOff val="35000"/>
                  </a:schemeClr>
                </a:solidFill>
              </a:rPr>
              <a:t>④ </a:t>
            </a:r>
            <a:r xmlns:a="http://schemas.openxmlformats.org/drawingml/2006/main">
              <a:rPr altLang="ko-KR" dirty="0" lang="eo" sz="2800">
                <a:solidFill>
                  <a:schemeClr val="tx1">
                    <a:lumMod val="65000"/>
                    <a:lumOff val="35000"/>
                  </a:schemeClr>
                </a:solidFill>
              </a:rPr>
              <a:t>Jesuo</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o" sz="2800">
                <a:solidFill>
                  <a:srgbClr val="FF0000"/>
                </a:solidFill>
              </a:rPr>
              <a:t>③ </a:t>
            </a:r>
            <a:r xmlns:a="http://schemas.openxmlformats.org/drawingml/2006/main">
              <a:rPr altLang="ko-KR" dirty="0" lang="eo" sz="2800">
                <a:solidFill>
                  <a:srgbClr val="FF0000"/>
                </a:solidFill>
              </a:rPr>
              <a:t>Anĝelo</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NE. 54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Samaria virino ĉe la puto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kiu trinkas la akvon, kiun mi donas al li, neniam soifos. Efektive, la akvo, kiun mi donas al li, fariĝos en li akvofonto, elfluanta ĝis eterna vivo."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Dum Jesuo trairis la landon Samario, li renkontis virinon ĉe la puto kaj diris. "Bonvolu doni al mi iom da akvo."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o" altLang="ko-KR" sz="2600">
                <a:solidFill>
                  <a:schemeClr val="tx1">
                    <a:lumMod val="65000"/>
                    <a:lumOff val="35000"/>
                  </a:schemeClr>
                </a:solidFill>
              </a:rPr>
              <a:t>La virino estis mirinda. Ĉar la judoj ne parolas kun la samarianoj. "Se vi scius, kiu mi estas, vi estus petinta de mi akvon." Jesuo diris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o" altLang="ko-KR" sz="2600">
                <a:solidFill>
                  <a:schemeClr val="tx1">
                    <a:lumMod val="65000"/>
                    <a:lumOff val="35000"/>
                  </a:schemeClr>
                </a:solidFill>
              </a:rPr>
              <a:t>"Ĉar la akvo, kiun mi donas, estas la akvo de vivo, kiu neniam plu soifas." La virino scivolis pri Jesuo. "Kiu vi estas, ĉu vi povas doni al mi tiun akvon?"</a:t>
            </a:r>
            <a:r xmlns:a="http://schemas.openxmlformats.org/drawingml/2006/main">
              <a:rPr lang="eo"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"Mi estas la Kristo kaj la Filo de Dio," Jesuo respondis. Ŝi surpriziĝis pro tio.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eo" altLang="ko-KR" sz="2600">
                <a:solidFill>
                  <a:schemeClr val="tx1">
                    <a:lumMod val="65000"/>
                    <a:lumOff val="35000"/>
                  </a:schemeClr>
                </a:solidFill>
              </a:rPr>
              <a:t>Ŝi lasis sian akvokruĉon kaj reiris al la urbo kaj diris al la homoj pri Jesuo. Multaj homoj venis renkonti Jesuon kaj kredis je Li kiel ilia Savanto.</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Tuj kiam la samarianino renkontis Jesuon, ŝi forlasis la akvokruĉon kaj reiris al la vilaĝo por transdoni la bonan novaĵon de savo al la vilaĝanoj.</a:t>
            </a:r>
            <a:r xmlns:a="http://schemas.openxmlformats.org/drawingml/2006/main">
              <a:rPr altLang="en-US" lang="eo" sz="3200">
                <a:solidFill>
                  <a:schemeClr val="tx1">
                    <a:lumMod val="65000"/>
                    <a:lumOff val="35000"/>
                  </a:schemeClr>
                </a:solidFill>
              </a:rPr>
              <a:t> </a:t>
            </a:r>
            <a:r xmlns:a="http://schemas.openxmlformats.org/drawingml/2006/main">
              <a:rPr altLang="ko-KR" lang="eo" sz="3200">
                <a:solidFill>
                  <a:schemeClr val="tx1">
                    <a:lumMod val="65000"/>
                    <a:lumOff val="35000"/>
                  </a:schemeClr>
                </a:solidFill>
              </a:rPr>
              <a:t>Fine, multaj homoj estis savitaj aŭdante kaj kredante la evangelion, kiun ŝi predikis.</a:t>
            </a:r>
            <a:r xmlns:a="http://schemas.openxmlformats.org/drawingml/2006/main">
              <a:rPr altLang="en-US" lang="e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eo" sz="3200">
                <a:solidFill>
                  <a:schemeClr val="tx1">
                    <a:lumMod val="65000"/>
                    <a:lumOff val="35000"/>
                  </a:schemeClr>
                </a:solidFill>
              </a:rPr>
              <a:t>Ĉu vi renkontis Jesuon? Ĉu vi rakontas al aliaj pri Jesuo? Kio pri prezenti Jesuon al aliaj kiel samarianino?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r xmlns:a="http://schemas.openxmlformats.org/drawingml/2006/main">
              <a:rPr altLang="en-US" lang="eo" sz="3600">
                <a:solidFill>
                  <a:srgbClr val="0070c0"/>
                </a:solidFill>
              </a:rPr>
              <a:t> </a:t>
            </a:r>
            <a:r xmlns:a="http://schemas.openxmlformats.org/drawingml/2006/main">
              <a:rPr altLang="ko-KR" lang="eo" sz="3600">
                <a:solidFill>
                  <a:srgbClr val="0070c0"/>
                </a:solidFill>
              </a:rPr>
              <a:t>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donas al ni la akvon de vivo por neniam soifi niajn animojn.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Kie Jesuo renkontis samarianino?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en la palaco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sur la urbo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strato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ĉe la merkato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ĉe la puto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ĉe la puto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o" sz="4000">
                <a:solidFill>
                  <a:srgbClr val="FF0000"/>
                </a:solidFill>
              </a:rPr>
              <a:t>Hodiaŭa Vorto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o" sz="3600">
                <a:solidFill>
                  <a:schemeClr val="tx1">
                    <a:lumMod val="65000"/>
                    <a:lumOff val="35000"/>
                  </a:schemeClr>
                </a:solidFill>
              </a:rPr>
              <a:t>Vi gravediĝos kaj naskos filon, kaj vi donos al li la nomon Jesuo.</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o" sz="2800">
                <a:solidFill>
                  <a:schemeClr val="tx1">
                    <a:lumMod val="65000"/>
                    <a:lumOff val="35000"/>
                  </a:schemeClr>
                </a:solidFill>
              </a:rPr>
              <a:t>Luko</a:t>
            </a:r>
            <a:r xmlns:a="http://schemas.openxmlformats.org/drawingml/2006/main">
              <a:rPr altLang="en-US" dirty="0" lang="eo" sz="2800">
                <a:solidFill>
                  <a:schemeClr val="tx1">
                    <a:lumMod val="65000"/>
                    <a:lumOff val="35000"/>
                  </a:schemeClr>
                </a:solidFill>
              </a:rPr>
              <a:t> </a:t>
            </a:r>
            <a:r xmlns:a="http://schemas.openxmlformats.org/drawingml/2006/main">
              <a:rPr altLang="ko-KR" dirty="0" lang="e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kiu trinkas la akvon, kiun mi donas al li, neniam soifos. Efektive, la akvo, kiun mi donas al li, fariĝos en li akvofonto, elfluanta ĝis eterna vivo."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55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Ĵetu vian reton en profundan akvon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Tiam Jesuo diris al Simon: Ne timu; de nun vi kaptos homojn.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kiu iris sur la ŝipeton de Petro kaj transdonis la vorton, diris al Petro. "Nun iru al profunda akvo kaj ĵetu reton por kapti la fiŝojn."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“Majstro, ni multe laboris la tutan nokton kaj nenion kaptis. Sed ĉar vi tion diras, mi mallevos la retojn."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Farinte tion, ili kaptis tiom da fiŝoj, ke iliaj retoj komencis rompiĝi. Petro estis surprizita pri tio.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eo" sz="3000">
                <a:solidFill>
                  <a:schemeClr val="tx1">
                    <a:lumMod val="65000"/>
                    <a:lumOff val="35000"/>
                  </a:schemeClr>
                </a:solidFill>
              </a:rPr>
              <a:t>En tiu momento, Petro pentis sciante, ke Jesuo estas la Filo de Dio. "Mi estas pekulo."</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o" sz="3000">
                <a:solidFill>
                  <a:schemeClr val="tx1">
                    <a:lumMod val="65000"/>
                    <a:lumOff val="35000"/>
                  </a:schemeClr>
                </a:solidFill>
              </a:rPr>
              <a:t>Jesuo diris. "Ne timu, de nun vi estos fiŝkaptisto, kiu prenas homojn." Petro forlasis ĉion kaj fariĝis disĉiplo de Jesuo.</a:t>
            </a:r>
            <a:r xmlns:a="http://schemas.openxmlformats.org/drawingml/2006/main">
              <a:rPr altLang="en-US" lang="eo"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La hodiaŭa</a:t>
            </a:r>
            <a:r xmlns:a="http://schemas.openxmlformats.org/drawingml/2006/main">
              <a:rPr altLang="en-US" lang="eo" sz="4000">
                <a:solidFill>
                  <a:srgbClr val="ff0000"/>
                </a:solidFill>
              </a:rPr>
              <a:t> </a:t>
            </a:r>
            <a:r xmlns:a="http://schemas.openxmlformats.org/drawingml/2006/main">
              <a:rPr altLang="ko-KR" lang="eo" sz="4000">
                <a:solidFill>
                  <a:srgbClr val="ff0000"/>
                </a:solidFill>
              </a:rPr>
              <a:t>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Petro, kiu renkontis Jesuon,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pentis kaj obeis ĝuste tie.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Ĉu estas pento kaj obeo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al Jesuo en via vivo?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Petro forlasis ĉion kaj sekvis Jesuon. Kiel Petro, vi devas esti disĉiplo, kiu scias veran penton kaj obeemon.</a:t>
            </a:r>
            <a:r xmlns:a="http://schemas.openxmlformats.org/drawingml/2006/main">
              <a:rPr altLang="en-US" lang="e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faras miraklojn, kiuj transpasas la spertojn kaj kapablojn de homoj.</a:t>
            </a:r>
            <a:r xmlns:a="http://schemas.openxmlformats.org/drawingml/2006/main">
              <a:rPr altLang="en-US" lang="e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46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Bebo Jesuo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 estis la laboro de Petro?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ĉarpentisto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paŝtisto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fiŝkaptisto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farmisto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③ </a:t>
            </a:r>
            <a:r xmlns:a="http://schemas.openxmlformats.org/drawingml/2006/main">
              <a:rPr altLang="ko-KR" lang="eo" sz="2800">
                <a:solidFill>
                  <a:srgbClr val="ff0000"/>
                </a:solidFill>
              </a:rPr>
              <a:t>fiŝkaptisto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Tiam Jesuo diris al Simon: Ne timu; de nun vi kaptos homojn.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56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kiu vokis la disĉiplojn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Filipo trovis Natanaelon, kaj diris al li:Ni trovis tiun, pri kiu Moseo skribis en la legxo, kaj pri kiu skribis ankaux la profetoj, Jesuon Nazaretano, filon de Jozef.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vokis Petron, Andreon, kaj ilian najbaron, Filipon, por esti disĉiplo. "Sekvu min!"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Filipo prezentis Jesuon al sia amiko Natanael. "Aperis la Mesio, kiun la profetoj skribis en la Malnova Testamento."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"Nazaret! Ĉu Mesio povas veni de tie?" demandis Natanael. "Venu kaj vidu," diris Filipo.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diris al Natanael. "Vi estas vera Izraelido, mi vidis vin dum vi estis ankoraŭ sub la figarbo antaŭ ol Filipo vokis vin."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Natanael estis surprizita pri tio kaj donis gloron al Jesuo, "Rabeno, vi estas la Filo de Dio kaj la Reĝo de Izrael."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Tuj kiam Natanael eksciis tion</a:t>
            </a:r>
            <a:r xmlns:a="http://schemas.openxmlformats.org/drawingml/2006/main">
              <a:rPr altLang="en-US" lang="eo" sz="3200">
                <a:solidFill>
                  <a:schemeClr val="tx1">
                    <a:lumMod val="65000"/>
                    <a:lumOff val="35000"/>
                  </a:schemeClr>
                </a:solidFill>
              </a:rPr>
              <a:t> </a:t>
            </a:r>
            <a:r xmlns:a="http://schemas.openxmlformats.org/drawingml/2006/main">
              <a:rPr altLang="ko-KR" lang="eo" sz="3200">
                <a:solidFill>
                  <a:schemeClr val="tx1">
                    <a:lumMod val="65000"/>
                    <a:lumOff val="35000"/>
                  </a:schemeClr>
                </a:solidFill>
              </a:rPr>
              <a:t>Jesuo estas la Mesio, li donis al Jesuo gloron.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Li fariĝis disĉiplo de Jesuo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devas doni gloron al Jesuo, kiu estas nia Savanto, kaj vivi vivon de disĉiplo de Jesuo kaj obei Lin.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Hodiaux en la urbo de David naskigxis al vi Savanto; li estas Kristo, la Sinjoro.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Ŝati</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vokas homojn kiel disĉiplojn por esti kiel Li.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Kiu prezentis Jesuon al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Filipo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Andreo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Paŭlo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② </a:t>
            </a:r>
            <a:r xmlns:a="http://schemas.openxmlformats.org/drawingml/2006/main">
              <a:rPr altLang="ko-KR" lang="eo" sz="2800">
                <a:solidFill>
                  <a:srgbClr val="ff0000"/>
                </a:solidFill>
              </a:rPr>
              <a:t>Filipo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Filipo trovis Natanaelon, kaj diris al li:Ni trovis tiun, pri kiu Moseo skribis en la legxo, kaj pri kiu skribis ankaux la profetoj, Jesuon Nazaretano, filon de Jozef.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57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persono kiu malsupreniris tra la tegmento</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Li ekstaris, prenis sian maton kaj eliris plenvide de ili ĉiuj. Ĉi tio mirigis ĉiujn kaj ili laŭdis Dion, dirante: "Ni neniam vidis ion tian!"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Kiam homoj aŭdis pri la resanigo de Jesuo, homoj alportis sian paralizulon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Sed estis tro da homoj kie Jesuo estis. Do ili ne povis porti sian paralizulon al Jesuo tra la tegmento.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Fine tiuj, kiuj alportis paralizulan amikon, trarompis la tegmenton kaj sendis paralizulan amikon al Jesuo.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vidis ilian fidon kaj diris. "Viaj pekoj estas pardonitaj. Leviĝu kaj iru hejmen."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Surprize, la paralizulo estis resanigita en la momento. Tiam li leviĝis kaj iradis kaj gloris Dion.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eo" altLang="ko-KR" sz="2400">
                <a:solidFill>
                  <a:schemeClr val="tx1">
                    <a:lumMod val="65000"/>
                    <a:lumOff val="35000"/>
                  </a:schemeClr>
                </a:solidFill>
              </a:rPr>
              <a:t>Kiam estis tempo por Maria havi bebon, ŝi devis iri al Betlehemo. Sed ĉar ne estis loko, ŝi havis bebon en staltrogo..</a:t>
            </a:r>
            <a:r xmlns:a="http://schemas.openxmlformats.org/drawingml/2006/main">
              <a:rPr lang="eo"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La amikoj de Paralytic havis malfacilaĵojn kaj handikapojn, sed ili ne povis rezigni pri irado al Jesuo. Ĉar ili havis fidon al Jesuo.</a:t>
            </a:r>
            <a:r xmlns:a="http://schemas.openxmlformats.org/drawingml/2006/main">
              <a:rPr altLang="en-US" lang="eo" sz="3200">
                <a:solidFill>
                  <a:schemeClr val="tx1">
                    <a:lumMod val="65000"/>
                    <a:lumOff val="35000"/>
                  </a:schemeClr>
                </a:solidFill>
              </a:rPr>
              <a:t> </a:t>
            </a:r>
            <a:r xmlns:a="http://schemas.openxmlformats.org/drawingml/2006/main">
              <a:rPr altLang="ko-KR" lang="eo" sz="3200">
                <a:solidFill>
                  <a:schemeClr val="tx1">
                    <a:lumMod val="65000"/>
                    <a:lumOff val="35000"/>
                  </a:schemeClr>
                </a:solidFill>
              </a:rPr>
              <a:t>Ĉu ni havas fidon al Jesuo?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Kiam ni venas al Jesuo kun fido, ni ne devas rezigni malgraŭ la malfacilaĵoj kaj obstakloj, kiuj baras nin.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Farante tion, ni povos alporti gloron al Dio kiel paralizulo.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ne malakceptas tiujn, kiuj venas al li. Kaj li donas tion, kio estas bezonata, al tiuj, kiuj venas al li.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Per kio paralizulo venis al Jesuo?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fenestro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pordego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muro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tegmento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tegmento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Li ekstaris, prenis sian maton kaj eliris plenvide de ili ĉiuj. Ĉi tio mirigis ĉiujn kaj ili laŭdis Dion, dirante: "Ni neniam vidis ion tian!"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58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vokante Mateon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Kaj kiam Jesuo iris de tie, li vidis viron, nomatan Mateo, sidantan ĉe la budo de la impostistoj. "Sekvu min," li diris al li, kaj Mateo leviĝis kaj sekvis lin.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Estis impostisto nomata Mateo. Li estis impostkolektanto nome de Romo al la Izraelidoj.</a:t>
            </a:r>
            <a:r xmlns:a="http://schemas.openxmlformats.org/drawingml/2006/main">
              <a:rPr lang="e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Mateo estis impostisto, do li havis multe da mono. Sed la judoj malamis la impostistojn laborantajn por Romo, la venkinto.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rigardis Mateon sidantan ĉe la impostbudo kaj diris al li. "Sekvu min"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Mateo tuj forlasis ĉion kaj sekvis Jesuon. Estis ĉar li dankis Jesuon pro tio, ke li vokis lin.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Dume, voĉo venis el la ĉielo al la paŝtistoj, kiuj prizorgis la ŝafojn en Bet-Leĥem.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"Doktoro ne estas necesa por sanuloj, sed por malsanuloj." Mateo fariĝis disĉiplo de Jesuo.</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Mateo estis impostkolektanto malamata de sia popolo. Sed Jesuo vokis Mateon kaj faris lin disĉiplo.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ankaŭ estas la popolo de Dio. Sed ni ne sufiĉas por esti nomataj kiel disĉiploj de Jesuo.</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eo" sz="3200">
                <a:solidFill>
                  <a:schemeClr val="tx1">
                    <a:lumMod val="65000"/>
                    <a:lumOff val="35000"/>
                  </a:schemeClr>
                </a:solidFill>
              </a:rPr>
              <a:t>Tamen Jesuo vokas nin fari siajn disĉiplojn. Tial, ni devas obei lin por esti indaj je lia voko.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vokas homojn, kiuj estas malakceptitaj en la mondo, fariĝi popolo de Dio.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 estis la laboro de Mateo?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impostkolektanto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fiŝkaptisto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ĉarpentisto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pastro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① </a:t>
            </a:r>
            <a:r xmlns:a="http://schemas.openxmlformats.org/drawingml/2006/main">
              <a:rPr altLang="ko-KR" lang="eo" sz="2800">
                <a:solidFill>
                  <a:srgbClr val="ff0000"/>
                </a:solidFill>
              </a:rPr>
              <a:t>impostkolektanto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Kaj kiam Jesuo iris de tie, li vidis viron, nomatan Mateo, sidantan ĉe la budo de la impostistoj. "Sekvu min," li diris al li, kaj Mateo leviĝis kaj sekvis lin.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59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elektis la dek du disĉiplojn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Unu el tiuj tagoj Jesuo eliris al montoflanko por preĝi, kaj pasigis la nokton preĝante al Dio.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Kiam venis la mateno, li alvokis al si siajn disĉiplojn kaj elektis el ili dek du, kiujn li ankaŭ nomis apostoloj;</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6:</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Estis multaj homoj, kiuj aŭdis kaj sekvis Jesuon. Ili iris kun Jesuo kaj lernis de Jesuo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Post preĝado, Jesuo specife elektis dek du el ili kiel proksimajn disĉiplojn.</a:t>
            </a:r>
            <a:r xmlns:a="http://schemas.openxmlformats.org/drawingml/2006/main">
              <a:rPr lang="e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Ili estis elektitaj por vivi kun Jesuo, por prediki la evangelion, kaj por elpeli demonojn.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“Gloro al la ĉielo, paco al la tero! Ĝoju, Jesuo naskiĝis.” Anĝeloj el la ĉielo diris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o" sz="3000">
                <a:solidFill>
                  <a:schemeClr val="tx1">
                    <a:lumMod val="65000"/>
                    <a:lumOff val="35000"/>
                  </a:schemeClr>
                </a:solidFill>
              </a:rPr>
              <a:t>La disĉiploj estis diversaj homoj: kelkaj el ili estis fiŝkaptistoj, impostkolektisto, revoluciulo, kelkaj el ili estis varmaj.</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Sed Jesuo preĝis al Dio, ke li bone elektu siajn disĉiplojn, kaj li bone elektis ilin, bone zorgis pri ili kaj bone instruis ilin.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o" sz="2800">
                <a:solidFill>
                  <a:schemeClr val="tx1">
                    <a:lumMod val="65000"/>
                    <a:lumOff val="35000"/>
                  </a:schemeClr>
                </a:solidFill>
              </a:rPr>
              <a:t>Jen kial Jesuo elektis siajn disĉiplojn: 1) por instrui al ili la vorton de Dio, 2) por igi ilin prediki la evangelion laŭ tio, kion ili lernis, kaj 3) por igi ilin proklami la potencon de la regno de Dio. Pro ĉi tiuj kialoj, Jesuo elektis siajn disĉiplojn.</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Ni ankaŭ estas disĉiploj de Jesuo.</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o" sz="2800">
                <a:solidFill>
                  <a:schemeClr val="tx1">
                    <a:lumMod val="65000"/>
                    <a:lumOff val="35000"/>
                  </a:schemeClr>
                </a:solidFill>
              </a:rPr>
              <a:t>Nia laboro estas la sama kiel la laboro de la dek du disĉiploj de Jesuo.</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o" sz="2800">
                <a:solidFill>
                  <a:schemeClr val="tx1">
                    <a:lumMod val="65000"/>
                    <a:lumOff val="35000"/>
                  </a:schemeClr>
                </a:solidFill>
              </a:rPr>
              <a:t>Ni vivu la vivon de disĉiplo ekde hodiaŭ </a:t>
            </a:r>
            <a:r xmlns:a="http://schemas.openxmlformats.org/drawingml/2006/main">
              <a:rPr altLang="ko-KR" lang="eo" sz="3200">
                <a:solidFill>
                  <a:schemeClr val="tx1">
                    <a:lumMod val="65000"/>
                    <a:lumOff val="35000"/>
                  </a:schemeClr>
                </a:solidFill>
              </a:rPr>
              <a:t>.</a:t>
            </a:r>
            <a:r xmlns:a="http://schemas.openxmlformats.org/drawingml/2006/main">
              <a:rPr altLang="en-US" lang="e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r xmlns:a="http://schemas.openxmlformats.org/drawingml/2006/main">
              <a:rPr altLang="en-US" lang="eo" sz="3600">
                <a:solidFill>
                  <a:srgbClr val="0070c0"/>
                </a:solidFill>
              </a:rPr>
              <a:t> </a:t>
            </a:r>
            <a:r xmlns:a="http://schemas.openxmlformats.org/drawingml/2006/main">
              <a:rPr altLang="ko-KR" lang="eo" sz="3600">
                <a:solidFill>
                  <a:srgbClr val="0070c0"/>
                </a:solidFill>
              </a:rPr>
              <a:t>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instruas al ni la veron de la ĉielo, por ke ni povu kreski kiel la disĉiploj de Jesuo.</a:t>
            </a:r>
            <a:r xmlns:a="http://schemas.openxmlformats.org/drawingml/2006/main">
              <a:rPr altLang="en-US" lang="e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Kiom da disĉiploj Jesuo elektis kiel apostolojn (tiuj kiuj estas senditaj)?</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dek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dek unu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dek du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dek kvar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③ </a:t>
            </a:r>
            <a:r xmlns:a="http://schemas.openxmlformats.org/drawingml/2006/main">
              <a:rPr altLang="ko-KR" lang="eo" sz="2800">
                <a:solidFill>
                  <a:srgbClr val="ff0000"/>
                </a:solidFill>
              </a:rPr>
              <a:t>dek du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Unu el tiuj tagoj Jesuo eliris al montoflanko por preĝi, kaj pasigis la nokton preĝante al Dio.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Kiam venis la mateno, li alvokis al si siajn disĉiplojn kaj elektis el ili dek du, kiujn li ankaŭ nomis apostoloj;</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6:</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60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Evangelio Jesuo instruis sur la monto.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Kiam li vidis la homamasojn, li supreniris sur la montoflankon kaj sidiĝis. Liaj disĉiploj venis al li,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kaj li komencis instrui ilin dirante: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"Felicxaj estas la malricxuloj en spirito, cxar ilia estas la regno de la cxielo.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Jesuo instruis al la homamasoj sur la monto kiel vivi kiel homoj de la regno de Dio.</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"Felicxaj estas la malricxuloj en spirito, cxar ilia estas la regno de la cxielo.</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Kiel diris la anĝeloj, Jesuo naskiĝis sana en staltrogo.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Vi lernis repagi viajn dentojn per viaj dentoj, sed mi diras al vi, ke vi donu la maldekstran vangon al iu, kiu batas la dekstran vangon. Tiam vi estos infanoj de Dio!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Rigardu la birdojn en la aero. Birdoj ne faras kamplaboron, sed Dio nutras ilin ĉiujn. Ĉu Li ne zorgos pri vi pli ol la birdojn!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Homoj estis tre surprizitaj de la instruo de Jesuo. Ĉar Jesuo havis aŭtoritaton malkiel ordinaraj Bibliaj instruistoj.</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Jesuo diras al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ke la vivoj de la popolo de Dio malsimilas al tiuj de la mondo.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Ĉu ekzistas diferencoj en niaj vivoj de tiuj, kiuj ne kredas je Jesuo?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rigardu nin mem kaj vivu indan je la regno de Dio.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transformas nin por vivi kiel la homoj de la regno de Dio.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Kion povas akiri la malricxuloj en spirito?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mono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manĝaĵo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honoro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regno de Dio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regno de Dio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Kiam li vidis la homamasojn, li supreniris sur la montoflankon kaj sidiĝis. Liaj disĉiploj venis al li,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kaj li komencis instrui ilin dirante: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"Felicxaj estas la malricxuloj en spirito, cxar ilia estas la regno de la cxielo.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61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Kvietigas la Ŝtormon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Li leviĝis, riproĉis la venton kaj diris al la ondoj: "Silentu! Estu kvieta!" Tiam la vento malleviĝis kaj estis tute trankvile.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kaj liaj disĉiploj kune enŝipiĝis por transiri la lagon Galilean.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eo" altLang="ko-KR" sz="2500">
                <a:solidFill>
                  <a:schemeClr val="tx1">
                    <a:lumMod val="65000"/>
                    <a:lumOff val="35000"/>
                  </a:schemeClr>
                </a:solidFill>
              </a:rPr>
              <a:t>Betlehemaj paŝtistoj venis por vidi la Filon de Dio, kiu savus homojn. "Jesuo! la Filo de Dio! Dankon pro veni al ĉi tiu lando!"</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Transirante la lagon, subite blovis furioza vento kaj venis terura ondo.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La disĉiploj fine diris al Jesuo. — Instruisto, ĉu vi ne zorgas, ĉu ni dronos!</a:t>
            </a:r>
            <a:r xmlns:a="http://schemas.openxmlformats.org/drawingml/2006/main">
              <a:rPr lang="e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admonis la venton, kaj diris al la ondoj: Kviete! Estu kvieta!” Tiam la vento malleviĝis kaj estis tute trankvile.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Ili estis teruritaj kaj demandis unu la alian: “Kiu estas ĉi tiu? Eĉ la vento kaj la ondoj obeas lin!”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Nur Dio povas ordoni la maron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kaj la vento.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Tial Jesuo estas la Dio, kiu kreas kaj regas la mondon.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Jesuo, kiun ni kredas, ne estas unu el multaj dioj, sed la sola kaj ĉiopova Kreinto Dio.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devas kreskigi nian fidon memorante ĉi tiun fakton.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r xmlns:a="http://schemas.openxmlformats.org/drawingml/2006/main">
              <a:rPr altLang="en-US" lang="eo" sz="3600">
                <a:solidFill>
                  <a:srgbClr val="0070c0"/>
                </a:solidFill>
              </a:rPr>
              <a:t> </a:t>
            </a:r>
            <a:r xmlns:a="http://schemas.openxmlformats.org/drawingml/2006/main">
              <a:rPr altLang="ko-KR" lang="eo" sz="3600">
                <a:solidFill>
                  <a:srgbClr val="0070c0"/>
                </a:solidFill>
              </a:rPr>
              <a:t>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la posedanto de ĉio, kiu faras kaj regas ĉion en ĉi tiu mondo.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Kion Jesuo ordonis super la maro kaj la vento?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estu kvieta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kuru kaj ludu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veki</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supren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malfermita</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viaj</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okuloj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① </a:t>
            </a:r>
            <a:r xmlns:a="http://schemas.openxmlformats.org/drawingml/2006/main">
              <a:rPr altLang="ko-KR" lang="eo" sz="2800">
                <a:solidFill>
                  <a:srgbClr val="ff0000"/>
                </a:solidFill>
              </a:rPr>
              <a:t>estu kvieta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Li leviĝis, riproĉis la venton kaj diris al la ondoj: "Silentu! Estu kvieta!" Tiam la vento malleviĝis kaj estis tute trankvile.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62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Kiu Tuŝis miajn Vestaĵojn?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Kiam ŝi aŭdis pri Jesuo, ŝi venis malantaŭ li en la homamaso kaj tuŝis lian mantelon,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28.ĉar ŝi pensis: "Se mi nur tuŝos liajn vestojn, mi resaniĝos."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Jesuo, kiu estas la mastro de ĉio,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estas la filo de Dio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Sed kiam Jesuo venis al ĉi tiu lando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li naskiĝis en staltrogo kun humila figuro.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kiuj kredas je Jesuo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estas filoj de Dio.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Sed ni devas vivi humile kaj malalte kiel Jesuo.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Multaj homoj aŭdis pri Jesuo, kaj ili sekvis Jesuon.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Tiam virino venis malantaŭ li kaj tuŝis la vestojn de Jesuo por esti resanigita.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Virino estis suferita de malsano nomita sangado dum 12 jaroj. Ŝi provis multajn manierojn ripari ĝin, sed ĝi ne estis riparita kaj ŝi elspezis ĉion, kion ŝi havis.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'Kiu tuŝis miajn vestaĵojn?' Tuj Jesuo komprenis, ke Lia potenco eliris el Li. Ŝi venis kaj falis antaŭ liajn piedojn kaj diris al li la tutan veron.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Jesuo diris al ŝi: 'Filino, via fido vin resanigis. Iru en paco.'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La virino, kiu suferis de sangado dum 12 jaroj, iris al Jesuo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kun fido.</a:t>
            </a:r>
            <a:r xmlns:a="http://schemas.openxmlformats.org/drawingml/2006/main">
              <a:rPr altLang="en-US" lang="eo" sz="3200">
                <a:solidFill>
                  <a:schemeClr val="tx1">
                    <a:lumMod val="65000"/>
                    <a:lumOff val="35000"/>
                  </a:schemeClr>
                </a:solidFill>
              </a:rPr>
              <a:t> </a:t>
            </a:r>
            <a:r xmlns:a="http://schemas.openxmlformats.org/drawingml/2006/main">
              <a:rPr altLang="ko-KR" lang="eo" sz="3200">
                <a:solidFill>
                  <a:schemeClr val="tx1">
                    <a:lumMod val="65000"/>
                    <a:lumOff val="35000"/>
                  </a:schemeClr>
                </a:solidFill>
              </a:rPr>
              <a:t>Jesuo sanigis la virinon kaj laŭdis ŝian fidon antaŭ la homoj.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Dio ankoraŭ vidas nian kredon.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Kiam ni renkontas malfacilajn aferojn,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venu al Dio kun fido.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konas niajn dolorojn kaj malfacilaĵojn kaj solvas ilin.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Kion tuŝis kun Jesuo la virino, kiu estis malsana dum 12 jaroj?</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hararo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mano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piedoj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vestaĵoj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vestaĵoj</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Kiam ŝi aŭdis pri Jesuo, ŝi venis malantaŭ li en la homamaso kaj tuŝis lian mantelon,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ĉar ŝi pensis: "Se mi nur tuŝos liajn vestojn, mi resaniĝos."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63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o" sz="4000">
                <a:solidFill>
                  <a:srgbClr val="FF0000"/>
                </a:solidFill>
              </a:rPr>
              <a:t>Hodiaŭa Vorto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o" sz="3600">
                <a:solidFill>
                  <a:schemeClr val="tx1">
                    <a:lumMod val="65000"/>
                    <a:lumOff val="35000"/>
                  </a:schemeClr>
                </a:solidFill>
              </a:rPr>
              <a:t>Vi gravediĝos kaj naskos filon, kaj vi donos al li la nomon Jesuo.</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o" sz="2800">
                <a:solidFill>
                  <a:schemeClr val="tx1">
                    <a:lumMod val="65000"/>
                    <a:lumOff val="35000"/>
                  </a:schemeClr>
                </a:solidFill>
              </a:rPr>
              <a:t>Luko</a:t>
            </a:r>
            <a:r xmlns:a="http://schemas.openxmlformats.org/drawingml/2006/main">
              <a:rPr altLang="en-US" dirty="0" lang="eo" sz="2800">
                <a:solidFill>
                  <a:schemeClr val="tx1">
                    <a:lumMod val="65000"/>
                    <a:lumOff val="35000"/>
                  </a:schemeClr>
                </a:solidFill>
              </a:rPr>
              <a:t> </a:t>
            </a:r>
            <a:r xmlns:a="http://schemas.openxmlformats.org/drawingml/2006/main">
              <a:rPr altLang="ko-KR" dirty="0" lang="e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venis sur la teron en humileco kaj humileco, sed Li estas nia vera Reĝo.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Li prenis ŝin je la mano kaj diris al ŝi: "Talitha koum!" (kiu signifas: "Knabineto, mi diras al vi, leviĝu!"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Viro, nomata Jairo, la sinagogestro, venis al Jesuo kaj diris; “Mia filino mortas. Helpu min."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Survoje hejmen kun Jesuo, viro kuris kaj rakontis, ke lia filino jam mortis.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Alveninte hejmen, la filino de Jairo jam mortis, kaj homoj ploris.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eniris kaj diris al ili: La infano ne mortis, sed dormas.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 Li prenis ŝin je la mano kaj diris al ŝi: "Talitha koum!" (kiu signifas: "Knabineto, mi diras al vi, leviĝu!" ). Tuj la knabino ekstaris kaj ĉirkaŭiris.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Jesuo estas tiu, kiu regas la morton.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Morto estas la plej timinda afero por homoj, sed Jesuo venkis ĝin.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mortos iam pli aŭ malpli frue.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Sed vi ne devas timi morton.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Estas ĉar tiu Jesuo estas tiu, kiu regas la morton.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Kaj ni kredas je Jesuo, kiu venkis la morton.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donas vivon kaj Tiu, kiu regas la vivon samtempe.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Kion signifas "Talitha koum!" signifas?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eo" sz="2800">
                <a:solidFill>
                  <a:schemeClr val="tx1">
                    <a:lumMod val="65000"/>
                    <a:lumOff val="35000"/>
                  </a:schemeClr>
                </a:solidFill>
              </a:rPr>
              <a:t>Knabineto, matenmanĝu!</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Knabineto, enlitiĝi!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Knabineto, leviĝu!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Knabineto, kantu kanton!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③ </a:t>
            </a:r>
            <a:r xmlns:a="http://schemas.openxmlformats.org/drawingml/2006/main">
              <a:rPr altLang="ko-KR" lang="eo" sz="2800">
                <a:solidFill>
                  <a:srgbClr val="ff0000"/>
                </a:solidFill>
              </a:rPr>
              <a:t>Knabineto, leviĝu!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Li prenis ŝin je la mano kaj diris al ŝi: "Talitha koum!" (kiu signifas: "Knabineto, mi diras al vi, leviĝu!"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La hodiaŭa</a:t>
            </a:r>
            <a:r xmlns:a="http://schemas.openxmlformats.org/drawingml/2006/main">
              <a:rPr altLang="en-US" lang="eo" sz="4000">
                <a:solidFill>
                  <a:srgbClr val="ff0000"/>
                </a:solidFill>
              </a:rPr>
              <a:t> </a:t>
            </a:r>
            <a:r xmlns:a="http://schemas.openxmlformats.org/drawingml/2006/main">
              <a:rPr altLang="ko-KR" lang="eo" sz="4000">
                <a:solidFill>
                  <a:srgbClr val="ff0000"/>
                </a:solidFill>
              </a:rPr>
              <a:t>Kvizo</a:t>
            </a:r>
            <a:r xmlns:a="http://schemas.openxmlformats.org/drawingml/2006/main">
              <a:rPr altLang="en-US" lang="e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Kie Jesuo naskiĝis?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estas</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domo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palaco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en staltrogo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luksa hotelo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③ </a:t>
            </a:r>
            <a:r xmlns:a="http://schemas.openxmlformats.org/drawingml/2006/main">
              <a:rPr altLang="ko-KR" lang="eo" sz="2800">
                <a:solidFill>
                  <a:srgbClr val="ff0000"/>
                </a:solidFill>
              </a:rPr>
              <a:t>en staltrogo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64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Malsanulo ĉe la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Tiam Jesuo diris al li:Leviĝu, prenu vian maton kaj iru.</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o" altLang="ko-KR" sz="3600">
                <a:solidFill>
                  <a:schemeClr val="tx1">
                    <a:lumMod val="65000"/>
                    <a:lumOff val="35000"/>
                  </a:schemeClr>
                </a:solidFill>
              </a:rPr>
              <a:t>Tuj la viro resaniĝis; li prenis sian maton kaj marŝis. La tago, en kiu tio okazis, estis sabato,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Johano 5:</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Estis lageto nomata Betesda en Jerusalem. Granda nombro da malsanuloj tie kunvenis atendante la movon de la akvoj.</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Ĉar angxelo de la Eternulo malsupreniris en certaj tempoj en la lageton kaj vekis la akvon; kiu do unue, post la ekscitiĝo de la akvo, enpaŝis, resaniĝis de kia ajn malsano li havis.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Estis viro, kiu ne povis marŝi. Kiam Jesuo vidis lin kaj demandis la viron, kiu estis tie dum tridek ok jaroj. "Ĉu vi volas resaniĝi?"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“Sinjoro, mi havas neniun por helpi min en la lageton kiam la akvo estas movita. Helpu min, mi petas!" Tiam Jesuo diris al li: Leviĝu! Prenu vian maton kaj iru.”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Kiel Jesuo diris, li prenis sian maton kaj marŝis. Tuj la malsanulo, kiu estis en malsano dum 38 jaroj, resaniĝis.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eo" altLang="ko-KR" sz="3600">
                <a:solidFill>
                  <a:schemeClr val="tx1">
                    <a:lumMod val="65000"/>
                    <a:lumOff val="35000"/>
                  </a:schemeClr>
                </a:solidFill>
              </a:rPr>
              <a:t>La plej necesa afero por la malsanuloj ĉe la lageto de Betesda estis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esti resanigita.</a:t>
            </a:r>
            <a:r xmlns:a="http://schemas.openxmlformats.org/drawingml/2006/main">
              <a:rPr lang="eo"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Jesuo scias, kion ni bezonas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pli bone ol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Jesuo estas Tiu, kiu donas al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kion ni bezonas.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Tiu, kiu resanigas ĉiujn malsanojn kaj havas la potencon regi super ĉio.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la malsanulo petis Jesuon fari?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Sanigu mian malsanon, mi petas!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Savu min, mi petas!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Donu al mi manĝaĵon, mi petas!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Helpu min malsupreniri en la lageton kiam akvo ekmoviĝas, mi petas!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Helpu min malsupreniri en la lageton kiam akvo ekmoviĝas, mi petas!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Hodiaux en la urbo de David naskigxis al vi Savanto; li estas Kristo, la Sinjoro.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Ŝati</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Tiam Jesuo diris al li:Leviĝu, prenu vian maton kaj iru.</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o" altLang="ko-KR" sz="3600">
                <a:solidFill>
                  <a:schemeClr val="tx1">
                    <a:lumMod val="65000"/>
                    <a:lumOff val="35000"/>
                  </a:schemeClr>
                </a:solidFill>
              </a:rPr>
              <a:t>9.Tuj la viro resaniĝis; li prenis sian maton kaj marŝis. La tago, en kiu tio okazis, estis sabato,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Johano 5:</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65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kiu nutris 5,000 Virojn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Jesuo do prenis la panojn, dankis kaj disdonis al tiuj, kiuj sidis, kiom ili volis. Li faris same kun la fiŝo.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Johano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Pli ol kvin mil homoj kunvenis por aŭskulti la instruon de Jesuo.</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Sed estis tagmanĝo. Ĉiuj malsatis, sed ili ne havis manĝaĵon por manĝi, kaj ili havis nur du fiŝojn kaj kvin panojn.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do prenis la panon kaj la fiŝon, dankis kaj disdonis al la sidantoj kiom ili volis.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Sed, io mirinda okazis! La 5.000 homoj havis sufiĉe por pleniĝi!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Kaj ili kolektis ilin kaj plenigis dek du korbojn per la pecoj de la kvin hordeaj panoj, kiuj restis de tiuj, kiuj manĝis.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Por ni ne ekzistas maniero plenigi pli ol 5 000 homojn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kun kvin panoj kaj du fiŝoj.</a:t>
            </a:r>
            <a:r xmlns:a="http://schemas.openxmlformats.org/drawingml/2006/main">
              <a:rPr lang="e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Sed Jesuo, la Filo de Dio, faris miraklojn kun ili.</a:t>
            </a:r>
            <a:r xmlns:a="http://schemas.openxmlformats.org/drawingml/2006/main">
              <a:rPr lang="e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Pli gravas, ke ni ĉiam estas kun Jesuo ol ke ni havas ion multe aŭ ne.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Tiu, kiu povas doni al ni manĝaĵon abunde.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47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Feliĉan naskiĝtagon al Jesuo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Kiom da manĝaĵo restis post kiam Jesuo nutris 5,000 homojn?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dek korboj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dek unu korboj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dek du korboj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dek tri korboj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③ </a:t>
            </a:r>
            <a:r xmlns:a="http://schemas.openxmlformats.org/drawingml/2006/main">
              <a:rPr lang="eo" altLang="ko-KR" sz="2800">
                <a:solidFill>
                  <a:srgbClr val="ff0000"/>
                </a:solidFill>
              </a:rPr>
              <a:t>dek du korboj</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Jesuo do prenis la panojn, dankis kaj disdonis al tiuj, kiuj sidis, kiom ili volis. Li faris same kun la fiŝo.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Johano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66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marŝas sur la akvo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o" altLang="ko-KR" sz="3600"/>
              <a:t>Kiam ili remis tri aŭ tri mejlojn kaj duono, ili vidis Jesuon alproksimiĝante al la ŝipeto, irante sur la akvo; kaj ili teruris.</a:t>
            </a:r>
            <a:endParaRPr xmlns:a="http://schemas.openxmlformats.org/drawingml/2006/main" lang="en-US" altLang="ko-KR" sz="3600"/>
          </a:p>
          <a:p>
            <a:pPr xmlns:a="http://schemas.openxmlformats.org/drawingml/2006/main" lvl="0">
              <a:defRPr/>
            </a:pPr>
            <a:r xmlns:a="http://schemas.openxmlformats.org/drawingml/2006/main">
              <a:rPr lang="eo" altLang="ko-KR" sz="3600"/>
              <a:t>Sed li diris al ili:Estas mi; ne timu.</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Johano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Dum Jesuo sola preĝis sur la monto, liaj disĉiploj remis la ŝipeton al la trans la lago.</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Finfine, estis mallume kaj la vento kaj la akvoj kreskis fortaj kaj malglataj.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“Rigardu tie! Iu marŝas sur la akvo!“ Ili estis teruritaj. Unu el ili kriis: "Iu marŝas sur la akvo!"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"Estas mi: ne timu!" Estas Jesuo, kiu marŝas sur la akvo.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Ili estis surprizitaj pri tio. Ili bonvenigis Jesuon sur la boato. Ili pensis: "Jesuo devas esti la filo de Dio!"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Promeni sur akvo estas io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neniu povas fari.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Sed Jesuo iradis sur la akvo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trovi siajn disĉiplojn.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Ĉar Jesuo estas speciala homo,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la filo de Dio.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Ni vere bezonas kredi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ke Jesuo estas la Filo de Dio.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La hodiaŭa</a:t>
            </a:r>
            <a:r xmlns:a="http://schemas.openxmlformats.org/drawingml/2006/main">
              <a:rPr altLang="en-US" lang="eo" sz="4000">
                <a:solidFill>
                  <a:srgbClr val="ff0000"/>
                </a:solidFill>
              </a:rPr>
              <a:t> </a:t>
            </a:r>
            <a:r xmlns:a="http://schemas.openxmlformats.org/drawingml/2006/main">
              <a:rPr altLang="ko-KR" lang="eo" sz="4000">
                <a:solidFill>
                  <a:srgbClr val="ff0000"/>
                </a:solidFill>
              </a:rPr>
              <a:t>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Veninte en la domon, ili vidis la infanon kun lia patrino Maria, kaj ili kliniĝis kaj adorkliniĝis al li. Tiam ili malfermis siajn trezorojn kaj donacis al li donacojn el oro kaj incenso kaj mirho.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rgbClr val="ff0000"/>
                </a:solidFill>
              </a:rPr>
              <a:t>Kiu estas Jesuo?</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tiu, kiu venas al ni por helpi kaj savi nin, negrave kiajn obstaklojn ni havas.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Kiel Jesuo venis al siaj disĉiploj meze de la lago?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flugante sur la akvon..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eniri la pli rapidan boaton...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naĝado..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marŝante sur la akvo..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marŝante sur la akvo..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Kiam ili remis tri aŭ tri mejlojn kaj duono, ili vidis Jesuon alproksimiĝante al la ŝipeto, irante sur la akvo; kaj ili teruris.</a:t>
            </a:r>
            <a:endParaRPr xmlns:a="http://schemas.openxmlformats.org/drawingml/2006/main" lang="en-US" altLang="ko-KR" sz="3600"/>
          </a:p>
          <a:p>
            <a:pPr xmlns:a="http://schemas.openxmlformats.org/drawingml/2006/main" lvl="0">
              <a:defRPr/>
            </a:pPr>
            <a:r xmlns:a="http://schemas.openxmlformats.org/drawingml/2006/main">
              <a:rPr lang="eo" altLang="ko-KR" sz="3600"/>
              <a:t>Sed li diris al ili:Estas mi; ne timu.</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Johano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67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Konfeso de Kristo de Petro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Simon Petro respondis: "Vi estas la Kristo, la Filo de la vivanta Dio."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Mateo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Iun tagon, Jesuo demandis siajn disĉiplojn: "Kiu, laŭ homoj, estas la Filo de homo?"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Ili respondis: “Iuj diras, ke Johano la Baptisto; aliaj diras Elija; kaj unu el la profetoj."</a:t>
            </a:r>
            <a:r xmlns:a="http://schemas.openxmlformats.org/drawingml/2006/main">
              <a:rPr lang="e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"Sed kio pri vi?" li demandis. "Kiu vi diras, ke mi estas?"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Simon Petro respondis: "Vi estas la Kristo, la Filo de la vivanta Dio."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diris kun granda ĝojo. "Vi pravas pri via konfeso! Sur ĉi tiu roko mi konstruos mian preĝejon!"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Kiam Jesuo naskiĝis, stelo aperis al la kuracistoj en la oriento.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o" altLang="ko-KR" sz="3600">
                <a:solidFill>
                  <a:schemeClr val="tx1">
                    <a:lumMod val="65000"/>
                    <a:lumOff val="35000"/>
                  </a:schemeClr>
                </a:solidFill>
              </a:rPr>
              <a:t>Petro sciis precize kiu Jesuo estas, kaj li konfesis ĝuste pri Jesuo.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Kaj aŭdinte tion, Jesuo laŭdis Petron pro sia ĝusta konfeso.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Kiu estas Jesuo?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Ni devas koni Jesuon ĝuste kiel la Biblio diras, kaj ni devas konfesi pri Jesuo ĝuste kiel la Biblio diras.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rgbClr val="ff0000"/>
                </a:solidFill>
              </a:rPr>
              <a:t>Kiu estas Jesuo?</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Tiu, kiu konstruas sian eklezion sur la ĝusta konfeso de fido.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Kiu Petro diris, ke Jesuo estas?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la Kristo, la Filo de Dio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Potenca Elija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Johano la Baptisto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① </a:t>
            </a:r>
            <a:r xmlns:a="http://schemas.openxmlformats.org/drawingml/2006/main">
              <a:rPr lang="eo" altLang="ko-KR" sz="2800">
                <a:solidFill>
                  <a:srgbClr val="ff0000"/>
                </a:solidFill>
              </a:rPr>
              <a:t>la Kristo, la Filo de Dio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Simon Petro respondis: "Vi estas la Kristo, la Filo de la vivanta Dio."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Mateo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68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Rakonto de la Malsaĝa Riĉulo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"Sed Dio diris al li: "Vi malsaĝulo! Ĉi tiun nokton via vivo estos postulata de vi. Tiam kiu ricevos tion, kion vi preparis por vi?"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diris: "La vivo de homo havas nenion komunan kun tio, kion li havas."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Kaj Jesuo rakontis al ni historion.</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eo" altLang="ko-KR" sz="3200">
                <a:solidFill>
                  <a:schemeClr val="tx1">
                    <a:lumMod val="65000"/>
                    <a:lumOff val="35000"/>
                  </a:schemeClr>
                </a:solidFill>
              </a:rPr>
              <a:t>Temas pri malsaĝa riĉulo.</a:t>
            </a:r>
            <a:r xmlns:a="http://schemas.openxmlformats.org/drawingml/2006/main">
              <a:rPr lang="e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La riĉulo estis feliĉa konstrui pli grandan magazenon por sia riĉaĵo kaj greno. "Mi kolektis multe da manĝaĵoj en la magazeno, mia animo, nun ĝuu vin!"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Tiam Dio diris al la riĉulo.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o" altLang="ko-KR" sz="2800">
                <a:solidFill>
                  <a:schemeClr val="tx1">
                    <a:lumMod val="65000"/>
                    <a:lumOff val="35000"/>
                  </a:schemeClr>
                </a:solidFill>
              </a:rPr>
              <a:t>"Vi estas malsaĝulo! Se mi hodiaŭ prenos vian vivon, kies posedaĵo estos via tuta riĉaĵo?"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“Ĉi tiu stelo estas videbla kiam la reĝo naskiĝas! Ni sekvu la stelon!” Kuracistoj komencis sekvi la stelon.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finis paroli kaj diris: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o" altLang="ko-KR" sz="2800">
                <a:solidFill>
                  <a:schemeClr val="tx1">
                    <a:lumMod val="65000"/>
                    <a:lumOff val="35000"/>
                  </a:schemeClr>
                </a:solidFill>
              </a:rPr>
              <a:t>"Ne stoku riĉaĵojn por vi, sed por Dio. Faru vian eblon por helpi tiujn, kiuj bezonas.</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eo" altLang="ko-KR" sz="3500">
                <a:solidFill>
                  <a:schemeClr val="tx1">
                    <a:lumMod val="65000"/>
                    <a:lumOff val="35000"/>
                  </a:schemeClr>
                </a:solidFill>
              </a:rPr>
              <a:t>Por kio estas uzata via mono?</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eo" altLang="ko-KR" sz="3500">
                <a:solidFill>
                  <a:schemeClr val="tx1">
                    <a:lumMod val="65000"/>
                    <a:lumOff val="35000"/>
                  </a:schemeClr>
                </a:solidFill>
              </a:rPr>
              <a:t>Ĉu ĝi estas uzata nur por kontentigi nur vin?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o" altLang="ko-KR" sz="3500">
                <a:solidFill>
                  <a:schemeClr val="tx1">
                    <a:lumMod val="65000"/>
                    <a:lumOff val="35000"/>
                  </a:schemeClr>
                </a:solidFill>
              </a:rPr>
              <a:t>Oni devas uzi monon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o" altLang="ko-KR" sz="3500">
                <a:solidFill>
                  <a:schemeClr val="tx1">
                    <a:lumMod val="65000"/>
                    <a:lumOff val="35000"/>
                  </a:schemeClr>
                </a:solidFill>
              </a:rPr>
              <a:t>por la gloro de Dio.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o" altLang="ko-KR" sz="3500">
                <a:solidFill>
                  <a:schemeClr val="tx1">
                    <a:lumMod val="65000"/>
                    <a:lumOff val="35000"/>
                  </a:schemeClr>
                </a:solidFill>
              </a:rPr>
              <a:t>Ni estas la popolo de la regno de Dio. Tial, estas necese, ke ni helpu homojn en bezono per nia propra mono.</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la posedanto de ĉia vivo, kaj de ĉiuj riĉaĵoj.</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faris la malsaĝa riĉulo por sia animo?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Li helpis la malriĉulojn.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Li adoris Dion.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Li predikis la evangelion.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Li stokis multe da riĉaĵo.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Li stokis multe da riĉaĵo.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"Sed Dio diris al li: "Vi malsaĝulo! Ĉi tiun nokton via vivo estos postulata de vi. Tiam kiu ricevos tion, kion vi preparis por vi?"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69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Serĉante la Perdita Ŝafo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eo" altLang="ko-KR" sz="3600"/>
              <a:t>Mi diras al vi, ke tiel same estos pli da ĝojo en la ĉielo pro unu pekulo, kiu pentas, ol pro naŭdek naŭ justuloj, kiuj ne bezonas penti.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Iun tagon ŝafo restis sola, apartigita de la ŝafoj de ŝiaj amikoj.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La paŝtisto kalkulis la ŝafojn kaj trovis, ke unu el la cent malaperis!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La paŝtisto lasis 99 ŝafon kaj eliris serĉante perditan.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La stelo haltis super la staloj de Betlehemo. La Biblio profetis, ke Jesuo naskiĝis en Betleĥem.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Kaj fine la paŝtisto trovis la perditan ŝafon.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o" altLang="ko-KR" sz="2800">
                <a:solidFill>
                  <a:schemeClr val="tx1">
                    <a:lumMod val="65000"/>
                    <a:lumOff val="35000"/>
                  </a:schemeClr>
                </a:solidFill>
              </a:rPr>
              <a:t>La paŝtisto venis hejmen kun la ŝafoj pro ĝojo kaj faris grandan festenon.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finis paroli kaj diris: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o" altLang="ko-KR" sz="2800">
                <a:solidFill>
                  <a:schemeClr val="tx1">
                    <a:lumMod val="65000"/>
                    <a:lumOff val="35000"/>
                  </a:schemeClr>
                </a:solidFill>
              </a:rPr>
              <a:t>"Tiel kiel la paŝtisto ĝojas trovi perditan ŝafon,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o" altLang="ko-KR" sz="2800">
                <a:solidFill>
                  <a:schemeClr val="tx1">
                    <a:lumMod val="65000"/>
                    <a:lumOff val="35000"/>
                  </a:schemeClr>
                </a:solidFill>
              </a:rPr>
              <a:t>Dio plaĉas al la pento de unu pekulo."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o" altLang="ko-KR" sz="3600">
                <a:solidFill>
                  <a:schemeClr val="tx1">
                    <a:lumMod val="65000"/>
                    <a:lumOff val="35000"/>
                  </a:schemeClr>
                </a:solidFill>
              </a:rPr>
              <a:t>La paŝtisto devis fari sennombrajn oferojn por trovi perditan ŝafon.</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Jesuo oferis sian vivon por savi nin.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Ni devas danki Jesuon por savi nin kiel perditan ŝafon.</a:t>
            </a:r>
            <a:r xmlns:a="http://schemas.openxmlformats.org/drawingml/2006/main">
              <a:rPr lang="e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r xmlns:a="http://schemas.openxmlformats.org/drawingml/2006/main">
              <a:rPr lang="eo" altLang="en-US" sz="3600">
                <a:solidFill>
                  <a:srgbClr val="0070c0"/>
                </a:solidFill>
              </a:rPr>
              <a:t> </a:t>
            </a:r>
            <a:r xmlns:a="http://schemas.openxmlformats.org/drawingml/2006/main">
              <a:rPr lang="eo" altLang="ko-KR" sz="3600">
                <a:solidFill>
                  <a:srgbClr val="0070c0"/>
                </a:solidFill>
              </a:rPr>
              <a:t>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tiu, kiu ĝojas pri nia pento pro peko.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ne faris la paŝtisto serĉante perditan ŝafon?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Li lasis 99 ŝafon por serĉi la perditan.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Li ĝojis trovi la perditan.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Li aĉetis novan ŝafon.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Li alvokis homojn por festo.</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③ </a:t>
            </a:r>
            <a:r xmlns:a="http://schemas.openxmlformats.org/drawingml/2006/main">
              <a:rPr lang="eo" altLang="ko-KR" sz="2800">
                <a:solidFill>
                  <a:srgbClr val="ff0000"/>
                </a:solidFill>
              </a:rPr>
              <a:t>Li aĉetis novan ŝafon.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eo" altLang="ko-KR" sz="3600"/>
              <a:t>Mi diras al vi, ke tiel same estos pli da ĝojo en la ĉielo pro unu pekulo, kiu pentas, ol pro naŭdek naŭ justuloj, kiuj ne bezonas penti.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70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Rakonto de Bona Samariano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eo" altLang="ko-KR" sz="3600"/>
              <a:t>"Kiu el ĉi tiuj tri laŭ vi estis najbaro de la viro, kiu falis en la manojn de rabistoj?"</a:t>
            </a:r>
            <a:endParaRPr xmlns:a="http://schemas.openxmlformats.org/drawingml/2006/main" lang="en-US" altLang="ko-KR" sz="3600"/>
          </a:p>
          <a:p>
            <a:pPr xmlns:a="http://schemas.openxmlformats.org/drawingml/2006/main" lvl="0">
              <a:defRPr/>
            </a:pPr>
            <a:r xmlns:a="http://schemas.openxmlformats.org/drawingml/2006/main">
              <a:rPr lang="eo" altLang="ko-KR" sz="3600"/>
              <a:t>La fakulo en la leĝo respondis: "Tiu, kiu kompatis lin." Jesuo diris al li: "Iru kaj faru same."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10:</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Dum viro promenis sola, li renkontis rabistojn. Ili senvestigis lin, batis lin kaj foriris, lasante lin duonmorta.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Tiam pastro hazarde vidis lin survoje, li preterpasis aliflanke. Tiel faris ankaŭ Levido.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Ene de la staloj de Betleĥemo estis Maria, Jozefo kaj la bebo Jesuo, kiu venis sur la teron kiel reĝo.</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Trie, samariano hazarde vidis lin. La samarianoj estis homoj, kiujn la judoj ne ŝatis.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Sed, la Samariano kompatis lin, tiel traktis kaj zorgis pri li bone.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diris: "La popolo de Dio, iam ajn, devas esti bona proksimulo, kiu helpas tiujn, kiuj estas en bezono."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La pastro kaj la Levidoj ŝajnis, en la supraĵo, proksimaj al Dio, sed ili ne amis neniun alian.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La Samariano, surface, ŝajnis ne esti proksima al Dio, sed estis bona proksimulo, kiu volis ami aliajn.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Ni ankaŭ estu tiuj, kiuj helpas niajn proksimulojn en bezono, se ni estas proksimaj al Dio.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Ni estas tiuj, kiuj estas devigitaj morti pro niaj pekoj, same kiel tiuj, kiuj estis rabitaj.</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o" altLang="ko-KR" sz="3600">
                <a:solidFill>
                  <a:schemeClr val="tx1">
                    <a:lumMod val="65000"/>
                    <a:lumOff val="35000"/>
                  </a:schemeClr>
                </a:solidFill>
              </a:rPr>
              <a:t>Sed Jesuo estas tiu, kiu savis nin el ĉi tiu terura situacio.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faris la pastro kaj la Levido, kiam ili vidis viron, kiu estis rabita?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Ili preĝis por 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La kuracis liajn vundojn.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Ili kondukis lin al la hospitalo.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Ili preterpasis lin aliflanke.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Ili preterpasis lin aliflanke.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"Kiu el ĉi tiuj tri laŭ vi estis najbaro de la viro, kiu falis en la manojn de rabistoj?"</a:t>
            </a:r>
            <a:endParaRPr xmlns:a="http://schemas.openxmlformats.org/drawingml/2006/main" lang="en-US" altLang="ko-KR" sz="3600"/>
          </a:p>
          <a:p>
            <a:pPr xmlns:a="http://schemas.openxmlformats.org/drawingml/2006/main" lvl="0">
              <a:defRPr/>
            </a:pPr>
            <a:r xmlns:a="http://schemas.openxmlformats.org/drawingml/2006/main">
              <a:rPr lang="eo" altLang="ko-KR" sz="3600"/>
              <a:t>La fakulo en la leĝo respondis: "Tiu, kiu kompatis lin." Jesuo diris al li: "Iru kaj faru same."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10:</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71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Maria kaj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o" altLang="ko-KR" sz="4000"/>
              <a:t>sed nur unu afero necesas. Maria elektis tion, kio estas pli bona, kaj ĝi ne estos forprenita de ŝi."</a:t>
            </a:r>
            <a:endParaRPr xmlns:a="http://schemas.openxmlformats.org/drawingml/2006/main" lang="en-US" altLang="ko-KR" sz="4000"/>
          </a:p>
          <a:p>
            <a:pPr xmlns:a="http://schemas.openxmlformats.org/drawingml/2006/main" lvl="0">
              <a:defRPr/>
            </a:pPr>
            <a:r xmlns:a="http://schemas.openxmlformats.org/drawingml/2006/main">
              <a:rPr lang="e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10:</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estis invitita al la domo de Maria kaj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Kuracistoj el la Oriento donis al Jesuo la oron, incenson kaj mirhon, kiujn ili preparis kiel donaco. "Dankon Jesuo pro veno al ĉi tiu lando!"</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Dum Marta laboris, Maria fervore aŭskultis Jesuon.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“Mi ne povas kredi, ke Maria lasos min labori sola, kiam mi estas tiel okupata,” pensis Marta.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Fine, Marta plendis al Jesuo. "Jesuo, bonvolu lasi Maria foriri. Mi havas tro da laboro por fari sola."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diris: "Ne faru tro multe. Maria ŝatas aŭskulti, do ŝi daŭre aŭskultos."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Marta pensis, ke Maria ne konvenas aŭskulti Jesuon, kiam ili havas multajn aferojn por fari.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Sed Jesuo instruis al ili, ke aŭskulti Jesuon estas pli valora ol io alia.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La tempo por aŭskulti kaj lerni la Biblion estas la plej altvalora tempo por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Ni ne devus esti senigitaj de tempo por aŭskulti kaj lerni de la Biblio.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tiu, kiu amas tiujn, kiuj aŭdas la vorton de Dio.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faris Maria dum Marta multe laboris?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Ŝi preĝis.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Ŝi aŭskultis la vorton de Jesuo.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Ŝi dormis.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Ŝi forte helpis al Marta.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② </a:t>
            </a:r>
            <a:r xmlns:a="http://schemas.openxmlformats.org/drawingml/2006/main">
              <a:rPr lang="eo" altLang="ko-KR" sz="2800">
                <a:solidFill>
                  <a:srgbClr val="ff0000"/>
                </a:solidFill>
              </a:rPr>
              <a:t>Ŝi aŭskultis la vorton de Jesuo.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o" altLang="ko-KR" sz="4000"/>
              <a:t>sed nur unu afero necesas. Maria elektis tion, kio estas pli bona, kaj ĝi ne estos forprenita de ŝi."</a:t>
            </a:r>
            <a:endParaRPr xmlns:a="http://schemas.openxmlformats.org/drawingml/2006/main" lang="en-US" altLang="ko-KR" sz="4000"/>
          </a:p>
          <a:p>
            <a:pPr xmlns:a="http://schemas.openxmlformats.org/drawingml/2006/main" lvl="0">
              <a:defRPr/>
            </a:pPr>
            <a:r xmlns:a="http://schemas.openxmlformats.org/drawingml/2006/main">
              <a:rPr lang="e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10:</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o" altLang="ko-KR" sz="2500" dirty="0">
                <a:solidFill>
                  <a:schemeClr val="tx1">
                    <a:lumMod val="65000"/>
                    <a:lumOff val="35000"/>
                  </a:schemeClr>
                </a:solidFill>
              </a:rPr>
              <a:t>Tie vivis virgulino nomata Maria en Galileo, Izrael. Ŝi estis fianĉinigita kun junulo nomata Jozefo.</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La kuracistoj venis por adori Jesuon, la Reĝon, eĉ malproksime de Israelo.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Jesuo estas la vera reĝo de homoj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ĉie en la mondo.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Jesuo ankaŭ estas mia reĝo.</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devas vivi vivon de adorado kaj sekvado de Jesuo, kiu ĉiam estas Reĝo.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meritas nian adoron.</a:t>
            </a:r>
            <a:r xmlns:a="http://schemas.openxmlformats.org/drawingml/2006/main">
              <a:rPr altLang="en-US" lang="e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La hodiaŭa</a:t>
            </a:r>
            <a:r xmlns:a="http://schemas.openxmlformats.org/drawingml/2006/main">
              <a:rPr altLang="en-US" lang="eo" sz="4000">
                <a:solidFill>
                  <a:srgbClr val="ff0000"/>
                </a:solidFill>
              </a:rPr>
              <a:t> </a:t>
            </a:r>
            <a:r xmlns:a="http://schemas.openxmlformats.org/drawingml/2006/main">
              <a:rPr altLang="ko-KR" lang="eo" sz="4000">
                <a:solidFill>
                  <a:srgbClr val="ff0000"/>
                </a:solidFill>
              </a:rPr>
              <a:t>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Kiun Jesuo ne ricevis kiel naskiĝtagan donacon?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oro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incenso</a:t>
            </a:r>
            <a:r xmlns:a="http://schemas.openxmlformats.org/drawingml/2006/main">
              <a:rPr altLang="en-US" lang="e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mirho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komputilo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komputilo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La hodiaŭa</a:t>
            </a:r>
            <a:r xmlns:a="http://schemas.openxmlformats.org/drawingml/2006/main">
              <a:rPr altLang="en-US" lang="eo" sz="4000">
                <a:solidFill>
                  <a:srgbClr val="ff0000"/>
                </a:solidFill>
              </a:rPr>
              <a:t> </a:t>
            </a:r>
            <a:r xmlns:a="http://schemas.openxmlformats.org/drawingml/2006/main">
              <a:rPr altLang="ko-KR" lang="eo" sz="4000">
                <a:solidFill>
                  <a:srgbClr val="ff0000"/>
                </a:solidFill>
              </a:rPr>
              <a:t>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Veninte en la domon, ili vidis la infanon kun lia patrino Maria, kaj ili kliniĝis kaj adorkliniĝis al li. Tiam ili malfermis siajn trezorojn kaj donacis al li donacojn el oro kaj incenso kaj mirho.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Ne.</a:t>
            </a:r>
            <a:r xmlns:a="http://schemas.openxmlformats.org/drawingml/2006/main">
              <a:rPr lang="eo" altLang="en-US" b="1">
                <a:solidFill>
                  <a:schemeClr val="tx1">
                    <a:lumMod val="50000"/>
                    <a:lumOff val="50000"/>
                  </a:schemeClr>
                </a:solidFill>
              </a:rPr>
              <a:t> </a:t>
            </a:r>
            <a:r xmlns:a="http://schemas.openxmlformats.org/drawingml/2006/main">
              <a:rPr lang="eo" altLang="ko-KR" b="1">
                <a:solidFill>
                  <a:schemeClr val="tx1">
                    <a:lumMod val="50000"/>
                    <a:lumOff val="50000"/>
                  </a:schemeClr>
                </a:solidFill>
              </a:rPr>
              <a:t>48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Bebo Jesuo Eskapis al Egiptujo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Kiam ili iris, angxelo de la Eternulo aperis al Jozef en songxo. "Leviĝu," li diris, "prenu la infanon kaj lian patrinon kaj forkuru en Egiptujon; restu tie, ĝis mi diros al vi, ĉar Herodo serĉos la infanon por mortigi lin."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Herodo, reĝo de Israelo, aŭdis la novaĵon pri la naskiĝo de Jesuo per la Magoj, konspiritaj por mortigi Jesuon.</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Tamen, Dio, kiu konis la tutan konspiron de Herodo, diris en sonĝo, ke la Magoj foriru de Herodo.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Ankaŭ, la edzo de Maria Jozefo aŭdis anĝelon diri en sonĝo: “Eskaptu al Egiptujo. Herodo mortigos Jesuon.”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eo" sz="2800">
                <a:solidFill>
                  <a:schemeClr val="tx1">
                    <a:lumMod val="65000"/>
                    <a:lumOff val="35000"/>
                  </a:schemeClr>
                </a:solidFill>
              </a:rPr>
              <a:t>Aŭdinte tion, Jozef prenis Maria kaj la bebon Jesuo kaj fuĝis de Herodo al Egiptujo.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eo" sz="2800">
                <a:solidFill>
                  <a:schemeClr val="tx1">
                    <a:lumMod val="65000"/>
                    <a:lumOff val="35000"/>
                  </a:schemeClr>
                </a:solidFill>
              </a:rPr>
              <a:t>Iun tagon anĝelo aperis al Maria. “Saluton, vi, kiu estas tre favorata! La Eternulo estas kun vi.”</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Dume, Herodo, kiu sciis, ke li estis trompita de la magiistoj, donis teruran ordon mortigi ĉiujn bebojn de Betleĥemo. Jesuo devis resti en Egiptujo ĝis la morto de Herodo.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La paŝtistoj kaj la Magoj rekonis, kiu estas Jesuo.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Tamen Herodo, la reĝo, ne rekonis Jesuon. Krome, pro sia avideco, li faris kruelajn pekojn por provi mortigi Jesuon.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Estas multaj homoj en la mondo, kiuj rifuzas aŭdi pri Jesuo.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Ĝi estas tre grava peko.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ne povas kuraĝi halti per la potenco de homo.</a:t>
            </a:r>
            <a:r xmlns:a="http://schemas.openxmlformats.org/drawingml/2006/main">
              <a:rPr altLang="en-US" lang="e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Kie Jesuo eskapis de Herodo?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Egiptio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Ameriko</a:t>
            </a:r>
            <a:r xmlns:a="http://schemas.openxmlformats.org/drawingml/2006/main">
              <a:rPr altLang="en-US" lang="e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Koreio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① </a:t>
            </a:r>
            <a:r xmlns:a="http://schemas.openxmlformats.org/drawingml/2006/main">
              <a:rPr altLang="ko-KR" lang="eo" sz="2800">
                <a:solidFill>
                  <a:srgbClr val="ff0000"/>
                </a:solidFill>
              </a:rPr>
              <a:t>Egiptio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Kiam ili iris, angxelo de la Eternulo aperis al Jozef en songxo. "Leviĝu," li diris, "prenu la infanon kaj lian patrinon kaj forkuru en Egiptujon; restu tie, ĝis mi diros al vi, ĉar Herodo serĉos la infanon por mortigi lin."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49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Knabo Jesuo ĉe la Templo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"Kial vi serĉis min?" li demandis. "Ĉu vi ne sciis, ke mi devas esti en la domo de mia Patro?"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 la Pasko, kiam Jesuo estis 12-jara, li kaj liaj gepatroj venis al la templo en Jerusalemo.</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Survoje hejmen de la templo en Jerusalemo, Jozefo kaj Maria ne povis trovi Jesuon.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Jozefo kaj Maria reiris al la templo en Jerusalemo por trovi Jesuon.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eo" altLang="ko-KR" sz="2800" dirty="0">
                <a:solidFill>
                  <a:schemeClr val="tx1">
                    <a:lumMod val="65000"/>
                    <a:lumOff val="35000"/>
                  </a:schemeClr>
                </a:solidFill>
              </a:rPr>
              <a:t>"Maria, vi naskos filon kaj vi donos al li la nomon Jesuo." Ŝi timis ĉi tiun novaĵon.</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"Ĉu vi ne sciis, ke mi estas en la domo de mia patro?" Jesuo diskutis kun la Bibliaj instruistoj en la templo. Ili ĉiuj estis surprizitaj de la saĝeco de Jesuo.</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eo" sz="2800">
                <a:solidFill>
                  <a:schemeClr val="tx1">
                    <a:lumMod val="65000"/>
                    <a:lumOff val="35000"/>
                  </a:schemeClr>
                </a:solidFill>
              </a:rPr>
              <a:t>Ekde tiam, la knabo Jesuo kreskis pli ama kun Dio kaj homoj dum lia saĝo kaj alteco kreskas.</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La knabo Jesuo sciis de juna aĝo, ke li estas la Filo de Dio. Kaj sincere preparita por vivo kiel Savanto.</a:t>
            </a:r>
            <a:r xmlns:a="http://schemas.openxmlformats.org/drawingml/2006/main">
              <a:rPr altLang="en-US" lang="e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Kvankam ni estas junaj,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devas klare memori, ke ni estas infanoj de Dio.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Do ni devas montri al Dio kaj al homoj, ke ni vivas kiel infanoj de Dio.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la Filo de Dio, sed li donis la ekzemplon de humileco kaj obeemo al karnaj gepatroj.</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Kie estis la perdita Jesuo?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en</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la</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necesejo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en la palaco</a:t>
            </a:r>
            <a:r xmlns:a="http://schemas.openxmlformats.org/drawingml/2006/main">
              <a:rPr altLang="en-US" lang="e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in</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la</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templo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en la domo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③ </a:t>
            </a:r>
            <a:r xmlns:a="http://schemas.openxmlformats.org/drawingml/2006/main">
              <a:rPr altLang="ko-KR" lang="eo" sz="2800">
                <a:solidFill>
                  <a:srgbClr val="ff0000"/>
                </a:solidFill>
              </a:rPr>
              <a:t>en la templo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"Kial vi serĉis min?" li demandis. "Ĉu vi ne sciis, ke mi devas esti en la domo de mia Patro?"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50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Bapto de Jesuo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Voĉo de vokado en la dezerto: Preparu la vojon al la Eternulo, rektigu al Li vojojn.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4. Kaj do venis Johano, baptante en la dezerta regiono kaj predikante bapton de pento por la pardono de pekoj.</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Kiam Jesuo estis tridekjara, en la dezerto aperis fremda viro portanta kamelajn vestojn kaj manĝante akridojn kaj sovaĝan mielon.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Lia nomo estis Johano la Baptisto. Li vokis homojn penti kaj esti baptitaj ĉar la Savanto venos.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eo" altLang="ko-KR" sz="2800" dirty="0">
                <a:solidFill>
                  <a:schemeClr val="tx1">
                    <a:lumMod val="65000"/>
                    <a:lumOff val="35000"/>
                  </a:schemeClr>
                </a:solidFill>
              </a:rPr>
              <a:t>Sed ŝi obeis la mesaĝon de Dio. “Mi estas servanto de la Eternulo. Estu al mi kiel vi diris.”</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'Mi estas ĉi tie por prepari iun, kiu venas post mi!'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o" altLang="ko-KR" sz="2800">
                <a:solidFill>
                  <a:schemeClr val="tx1">
                    <a:lumMod val="65000"/>
                    <a:lumOff val="35000"/>
                  </a:schemeClr>
                </a:solidFill>
              </a:rPr>
              <a:t>Johano la Baptisto preparis la vojon de Jesuo.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ankaŭ venis por esti baptita de Johano la Baptisto.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o" altLang="ko-KR" sz="2800">
                <a:solidFill>
                  <a:schemeClr val="tx1">
                    <a:lumMod val="65000"/>
                    <a:lumOff val="35000"/>
                  </a:schemeClr>
                </a:solidFill>
              </a:rPr>
              <a:t>“Rigardu! la Ŝafido de Dio, kiu forprenas la pekon de la mondo!” Johano la Baptisto prezentis Jesuon laŭte.</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Kiam Jesuo estis baptita de Johano, venis voĉo el la ĉielo kun la Sankta Spirito malsupreniranta sur lin kiel kolombo: “Vi estas mia Filo, kiun mi amas; kun vi mi estas kontenta.”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Johano la Baptisto ne altigis sin.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Li dediĉis sian vivon por prezenti Jesuon tute.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Por kiu mi vivas?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Kiel Johano la Baptisto, ni devus vivi vivon kiu altigas kaj prezentas Jesuon prefere ol fanfaroni kaj altigi min.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la sola filo de Dio.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Kio malsupreniris de la ĉielo kiam Jesuo estis baptita?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korvo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La Sankta Spirito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struto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pasero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② </a:t>
            </a:r>
            <a:r xmlns:a="http://schemas.openxmlformats.org/drawingml/2006/main">
              <a:rPr altLang="ko-KR" lang="eo" sz="2800">
                <a:solidFill>
                  <a:srgbClr val="ff0000"/>
                </a:solidFill>
              </a:rPr>
              <a:t>La Sankta Spirito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Voĉo de vokado en la dezerto: Preparu la vojon al la Eternulo, rektigu al Li vojojn.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o" sz="3600">
                <a:solidFill>
                  <a:schemeClr val="tx1">
                    <a:lumMod val="65000"/>
                    <a:lumOff val="35000"/>
                  </a:schemeClr>
                </a:solidFill>
              </a:rPr>
              <a:t>4. Kaj do venis Johano, baptante en la dezerta regiono kaj predikante bapton de pento por la pardono de pekoj.</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51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estis tentita de Satano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diris al li:For de mi, Satano! Ĉar estas skribite: Al la Eternulo, via Dio, adoru, kaj servu al Li nur.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Post kiam Jesuo fastis kaj preĝis kvardek tagojn, Satano aperis kaj tentis Jesuon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eo" altLang="ko-KR" sz="2500" dirty="0">
                <a:solidFill>
                  <a:schemeClr val="tx1">
                    <a:lumMod val="65000"/>
                    <a:lumOff val="35000"/>
                  </a:schemeClr>
                </a:solidFill>
              </a:rPr>
              <a:t>Do, kvankam ŝi estis virgulino, ŝi gravediĝis. La nomo de ĉi tiu infano estas Jesuo. Li estas la Filo de Dio, kiu savos ĉiujn homojn de iliaj pekoj en la estonteco.</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"Ĉu vi malsatas? Faru rizkukon kun ĉi tiu ŝtono kaj manĝu ĝin!” Satano faris la unuan provon. Sed Jesuo venkis la provon per la vorto de Dio.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“Do saltu el ĉi tie! Se vi estas la Filo de Dio, vi ne mortos.” Satano provis Jesuon duan fojon ĉe la supro de la templo.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En ĉi tiu tempo, li kondukis Jesuon sur tre altan monton kaj montris al Jesuo la tutan regnon de la mondo kaj diris: "Se vi kliniĝos antaŭ mi, mi donos al vi ĉion ĉi!" Sed Jesuo malakceptis la trian provon kun la Vorto de Dio.</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Fine, Jesuo venkis ĉiujn tentojn de Satano. Dio plaĉis al Jesuo, kiu venkis ĉiujn tentojn.</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Jesuo estis la Filo de Dio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Sed kiel ni, li estis tentita de Satano.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Sed per la Dia Vorto, Jesuo venkis la tenton de Satano.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Satano ankoraŭ tentas nin.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Tamen, kiel Jesuo, ni povas venki la tenton de Satano per la vorto de Dio</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nia helpanto por venki la tentojn, kiujn ni alfrontas. Kaj li estas tiu, kiu komprenas ĉiujn defiojn, kiujn ni renkontas, kaj helpas nin venki ilin.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Kiom da provoj Satano donis al Jesuo?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unu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du</a:t>
            </a:r>
            <a:r xmlns:a="http://schemas.openxmlformats.org/drawingml/2006/main">
              <a:rPr altLang="en-US" lang="e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tri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kvar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③ </a:t>
            </a:r>
            <a:r xmlns:a="http://schemas.openxmlformats.org/drawingml/2006/main">
              <a:rPr altLang="ko-KR" lang="eo" sz="2800">
                <a:solidFill>
                  <a:srgbClr val="ff0000"/>
                </a:solidFill>
              </a:rPr>
              <a:t>tri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diris al li:For de mi, Satano! Ĉar estas skribite: Al la Eternulo, via Dio, adoru, kaj servu al Li nur.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52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Akvo</a:t>
            </a:r>
            <a:r xmlns:a="http://schemas.openxmlformats.org/drawingml/2006/main">
              <a:rPr lang="eo" altLang="en-US" sz="4400"/>
              <a:t> </a:t>
            </a:r>
            <a:r xmlns:a="http://schemas.openxmlformats.org/drawingml/2006/main">
              <a:rPr lang="eo" altLang="ko-KR" sz="4400"/>
              <a:t>Fariĝita en Vino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Tiun, la unuan el liaj miraklaj signoj, Jesuo faris en Kana Galilea. Li tiel malkaŝis sian gloron, kaj liaj disĉiploj metis sian fidon al li.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Maria timis havi filon kvankam ŝi ne estis edziĝinta.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Tamen ŝi ricevis kaj obeis la vorton de Dio per fido.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povas esti timemaj kiam ni kredas kaj obeas la Vorton de Dio. Sed kiel la konfeso de Maria, ni devas konfesi, ke "Estu al mi kiel vi diris."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Edziĝo okazis en Kana en Galileo. Jesuo kaj liaj disĉiploj ankaŭ estis invititaj al la geedziĝo.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Sed estis problemo. La vino elĉerpiĝis. Sen vino oni ne povas havi festenon.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havis la servistojn en la domo verŝi akvon en la kruĉon. La servistoj faris tion, kion ili petis.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Post tio, la akvo en la kruĉo estis prenita por gustumi. La akvo en la kruĉo fariĝis tre bongusta vino.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Gastoj gustumis la vinon kaj estis surprizitaj. Oni servadis al ili pli bongustan vino ol la unuan fojon, kaj dank' al la miraklo de Jesuo, la festeno povis esti pli ekscita.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En la tempo de Jesuo, vino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estis absolute nemalhavebla ĉe la festeno.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Jesuo transformis akvon en vino kaj provizis tion, kion bezonis por la festeno.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Por ni, Jesuo estas nemalhavebla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kiel vino en festeno.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devas memori la gracon de Jesuo, kiu sin donis al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a:t>
            </a:r>
            <a:r xmlns:a="http://schemas.openxmlformats.org/drawingml/2006/main">
              <a:rPr altLang="en-US" lang="e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Monda Organizaĵo pri Sano</a:t>
            </a:r>
            <a:r xmlns:a="http://schemas.openxmlformats.org/drawingml/2006/main">
              <a:rPr altLang="en-US" lang="eo" sz="3200"/>
              <a:t> </a:t>
            </a:r>
            <a:r xmlns:a="http://schemas.openxmlformats.org/drawingml/2006/main">
              <a:rPr altLang="ko-KR" lang="eo" sz="3200"/>
              <a:t>estas</a:t>
            </a:r>
            <a:r xmlns:a="http://schemas.openxmlformats.org/drawingml/2006/main">
              <a:rPr altLang="en-US" lang="eo" sz="3200"/>
              <a:t> </a:t>
            </a:r>
            <a:r xmlns:a="http://schemas.openxmlformats.org/drawingml/2006/main">
              <a:rPr altLang="ko-KR" lang="eo" sz="3200"/>
              <a:t>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nia ĝojo, kiel la vino de festeno.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En kio Jesuo transformis akvon?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lakto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oranĝa suko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pano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vino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vino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Tiun, la unuan el liaj miraklaj signoj, Jesuo faris en Kana Galilea. Li tiel malkaŝis sian gloron, kaj liaj disĉiploj metis sian fidon al li.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53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Nikodemo venis al Jesuo nokte.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eo" sz="3200">
                <a:solidFill>
                  <a:srgbClr val="FF0000"/>
                </a:solidFill>
              </a:rPr>
              <a:t>Kiu estas Jesuo?</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eo" sz="3600">
                <a:solidFill>
                  <a:srgbClr val="0070C0"/>
                </a:solidFill>
              </a:rPr>
              <a:t>Jesuo estas..</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eo" sz="3600">
                <a:solidFill>
                  <a:schemeClr val="tx1">
                    <a:lumMod val="65000"/>
                    <a:lumOff val="35000"/>
                  </a:schemeClr>
                </a:solidFill>
              </a:rPr>
              <a:t>Jesuo venis sur la teron kiel nia Savanto.</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respondis: "Mi diras al vi la veron, neniu povas eniri la regnon de Dio, se li ne estas naskita el akvo kaj la Spirito.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eo" sz="2800">
                <a:solidFill>
                  <a:schemeClr val="tx1">
                    <a:lumMod val="65000"/>
                    <a:lumOff val="35000"/>
                  </a:schemeClr>
                </a:solidFill>
              </a:rPr>
              <a:t>Estis viro nomata Nikodemo, kiu estis instruisto de Izrael.</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Li</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venis</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al</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Jesuo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al</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demandu</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ĉe</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nokto.</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"Kiel mi povas eniri la regnon de Dio?"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o" altLang="ko-KR" sz="2800">
                <a:solidFill>
                  <a:schemeClr val="tx1">
                    <a:lumMod val="65000"/>
                    <a:lumOff val="35000"/>
                  </a:schemeClr>
                </a:solidFill>
              </a:rPr>
              <a:t>"Se vi ne estas naskita denove, vi ne povas eniri la regnon de Dio." Jesuo respondis.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Li ne komprenis, ke li devas renaskiĝi. "Ĉu mi reiras en la ventron de mia patrino kaj eliras denove?"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eo" altLang="ko-KR" sz="2600">
                <a:solidFill>
                  <a:schemeClr val="tx1">
                    <a:lumMod val="65000"/>
                    <a:lumOff val="35000"/>
                  </a:schemeClr>
                </a:solidFill>
              </a:rPr>
              <a:t>“La spirito, ne la korpo, devas renaskiĝi. "Homo povas renaskiĝi kun akvo kaj la Sankta Spirito." Jesuo respondis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"Vi devas kredi je mi kaj esti savita." Jesuo diris al Nikodemo la sekreton de naskiĝo denove.</a:t>
            </a:r>
            <a:r xmlns:a="http://schemas.openxmlformats.org/drawingml/2006/main">
              <a:rPr lang="e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La hodiaŭa</a:t>
            </a:r>
            <a:r xmlns:a="http://schemas.openxmlformats.org/drawingml/2006/main">
              <a:rPr altLang="en-US" lang="eo" sz="4000">
                <a:solidFill>
                  <a:srgbClr val="ff0000"/>
                </a:solidFill>
              </a:rPr>
              <a:t> </a:t>
            </a:r>
            <a:r xmlns:a="http://schemas.openxmlformats.org/drawingml/2006/main">
              <a:rPr altLang="ko-KR" lang="eo" sz="4000">
                <a:solidFill>
                  <a:srgbClr val="ff0000"/>
                </a:solidFill>
              </a:rPr>
              <a:t>Leciono</a:t>
            </a:r>
            <a:r xmlns:a="http://schemas.openxmlformats.org/drawingml/2006/main">
              <a:rPr altLang="en-US" lang="e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Se vi kredas je Jesuo,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via animo renaskiĝos.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Tiuj, kiuj kredas je Jesuo, naskiĝas denove kaj vi fariĝos</a:t>
            </a:r>
            <a:r xmlns:a="http://schemas.openxmlformats.org/drawingml/2006/main">
              <a:rPr altLang="en-US" lang="eo" sz="3200">
                <a:solidFill>
                  <a:schemeClr val="tx1">
                    <a:lumMod val="65000"/>
                    <a:lumOff val="35000"/>
                  </a:schemeClr>
                </a:solidFill>
              </a:rPr>
              <a:t> </a:t>
            </a:r>
            <a:r xmlns:a="http://schemas.openxmlformats.org/drawingml/2006/main">
              <a:rPr altLang="ko-KR" lang="eo" sz="3200">
                <a:solidFill>
                  <a:schemeClr val="tx1">
                    <a:lumMod val="65000"/>
                    <a:lumOff val="35000"/>
                  </a:schemeClr>
                </a:solidFill>
              </a:rPr>
              <a:t>malami pekon kaj ami Dion.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Ĉu vi denove naskiĝas?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kredas je Jesuo kaj estas naskita denove. Tial ni devas memori, ke ni estas malsamaj homoj de la mondo.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a:t>
            </a:r>
            <a:r xmlns:a="http://schemas.openxmlformats.org/drawingml/2006/main">
              <a:rPr altLang="en-US" lang="eo" sz="3600">
                <a:solidFill>
                  <a:schemeClr val="tx1">
                    <a:lumMod val="65000"/>
                    <a:lumOff val="35000"/>
                  </a:schemeClr>
                </a:solidFill>
              </a:rPr>
              <a:t> </a:t>
            </a:r>
            <a:r xmlns:a="http://schemas.openxmlformats.org/drawingml/2006/main">
              <a:rPr altLang="ko-KR" lang="eo" sz="3600">
                <a:solidFill>
                  <a:schemeClr val="tx1">
                    <a:lumMod val="65000"/>
                    <a:lumOff val="35000"/>
                  </a:schemeClr>
                </a:solidFill>
              </a:rPr>
              <a:t>estas tiu, kiu faras tiujn, kiuj kredas al Li, justaj kaj denove naskitaj.</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Kio igas nin renaskiĝi?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kun akvo kaj la Spirito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kun oleo kaj la fajro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kun larmo kaj kantoj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kun preĝo kaj adoro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① </a:t>
            </a:r>
            <a:r xmlns:a="http://schemas.openxmlformats.org/drawingml/2006/main">
              <a:rPr altLang="ko-KR" lang="eo" sz="2800">
                <a:solidFill>
                  <a:srgbClr val="ff0000"/>
                </a:solidFill>
              </a:rPr>
              <a:t>kun akvo kaj la Spirito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respondis: "Mi diras al vi la veron, neniu povas eniri la regnon de Dio, se li ne estas naskita el akvo kaj la Spirito.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